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C16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011680"/>
            <a:ext cx="100584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</a:rPr>
              <a:t>Situ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749039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E0D8CE"/>
                </a:solidFill>
              </a:rPr>
              <a:t>Kenya's Integrated Financial Operating Platform
Credit · Marketplace · Insurance · Investment · Digital Ledger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0" y="62179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887868"/>
                </a:solidFill>
              </a:rPr>
              <a:t>SITU  · 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Soko: Kenya's Trade Intelligence Marketplace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105156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11480" y="105156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14300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🏪  RFQ Bidding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55448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Post a request for quotation. Verified suppliers compete. Transparent bid spread. Pay facilitation fee only on success.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91000" y="105156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91000" y="105156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28160" y="114300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🔨  Live Auctions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28160" y="155448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Real-time WebSocket auction feed with bid tracking, reserve prices, and automatic lot closing. Vehicle, equipment, and asset lots.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970520" y="105156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970520" y="105156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07680" y="114300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📄  Invoice Discounting (SCF)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07680" y="155448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Upload a buyer-backed invoice. Receive 80–85% advance within 48h. Settle when buyer pays. No collateral required.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1480" y="393192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393192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402336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📒  Daftari Ledger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43484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Pocket cash book with offline-first queue. USSD parity (*200*4#). Net balance, cash in/out, stock count, and till reconciliation.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91000" y="393192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191000" y="393192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328160" y="402336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🚗  Vehicle Imports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28160" y="443484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Declare a vehicle import from source to delivery. KRA iCMS status tracked across declared → en route → arrived → cleared → delivered.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970520" y="393192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970520" y="393192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107680" y="402336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💹  Revenue-Share (RBF)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107680" y="443484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Borrow up to 3× your monthly Soko receipts. Repay at 7% of revenue. No fixed instalments. Limit restores as you repay.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Daftari: Your Digital Business Ledger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111556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1C1611"/>
                </a:solidFill>
              </a:rPr>
              <a:t>For dukawala, market traders, and SMEs who need a real-time record</a:t>
            </a:r>
          </a:p>
          <a:p>
            <a:r>
              <a:rPr sz="1500">
                <a:solidFill>
                  <a:srgbClr val="1C1611"/>
                </a:solidFill>
              </a:rPr>
              <a:t>of every shilling in and out — including when there is no internet.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Three integrated surfaces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Pocket ledger  –  Add any entry (in/out, party, amount, note) from the app or USSD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Offline-first: entries queue in localStorage, sync when online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UUID7 client IDs ensure no duplicate on reconnect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Till flow  –  Open a session at start of trade with an opening float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Record cash received and paid out during the day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Close session: automatic variance calculation (expected vs. actual)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Persistent shortfall triggers officer review for credit line assessment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Stock attestation  –  Submit a stock count with item, quantity, and unit price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Unlocks Daftari credit limit up to 30% of attested stock value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Quarterly re-attestation maintains the line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Why it matters for credit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12 months of consistent Daftari history = primary input to SME score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DMFC (Daftari Merchant-Flow Credit): repaid by automatic M-Pesa receipt sweep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No separate loan application required once till-flow history is established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88952" cy="1005840"/>
          </a:xfrm>
          <a:prstGeom prst="rect">
            <a:avLst/>
          </a:prstGeom>
          <a:solidFill>
            <a:srgbClr val="A85A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971800"/>
            <a:ext cx="10881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03  /  INSURANCE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Insurance: Protection at Every Level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111556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1C1611"/>
                </a:solidFill>
              </a:rPr>
              <a:t>Kenya's insurance penetration is 2.3%. Situ embeds protection into every product.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Motor insurance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Comprehensive cover: 3.5% of vehicle value per year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Third-party only: 0.4% of vehicle value per year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Instant quote from vehicle value, plate, make, model, and year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Bind in one tap. Policy issued within 24 hours.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IRA-licensed MGA partnership. Policy documented on CBK-visible audit trail.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Trade-credit insurance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Covers buyer-default on SCF and trade-finance facilities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Reinsured by Kenya Re. Treaty-backed capacity.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Triggers automatically when a buyer misses the invoice due date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Repo-protection insurance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Covers lender against loss when repossessed collateral sells below book value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Critical for logbook and vehicle-import financing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Mutual aid &amp; co-operative parametric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NDVI parametric: satellite-triggered payout when crop index drops below threshold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No claim form. KES 15,000/ha max payout. Sentinel-2 NDVI fortnightly.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Mutual aid pool: members pool premiums for medical and funeral cover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88952" cy="1005840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971800"/>
            <a:ext cx="10881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04  /  INVESTMENT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Investment: Market Returns for Every Kenyan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111556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1C1611"/>
                </a:solidFill>
              </a:rPr>
              <a:t>Kenya's DCM (Debt Capital Market) has been inaccessible to retail savers.</a:t>
            </a:r>
          </a:p>
          <a:p>
            <a:r>
              <a:rPr sz="1500">
                <a:solidFill>
                  <a:srgbClr val="1C1611"/>
                </a:solidFill>
              </a:rPr>
              <a:t>Situ opens the bond market to anyone with a mobile phone.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Retail bond catalogue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Situ issues verified debt instruments via the DCM pipeline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Browse active bonds: face value, coupon, maturity, ISIN, gate state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Subscribe from as little as KES 10,000 — no broker or CMA account required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Monthly coupon payments direct to wallet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Investor explainability (ADR-0011)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Every bond allocation linked to a pseudonymous loan portfolio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Cohort-aware rationale: retail investors see impact tiers, not raw model weights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Institutional investors see full factor breakdown and coefficient values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Per-loan rationale accessible for any holding — full transparency, no PII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Holdings dashboard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Active face value by instrument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Coupon accrual and payment history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Portfolio exposure by sector and geography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Risk-adjusted return calculator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Regulatory gate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CMA capital markets licence required for live subscriptions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Gate state visible in the app — no subscription until CMA approval is confirmed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88952" cy="1005840"/>
          </a:xfrm>
          <a:prstGeom prst="rect">
            <a:avLst/>
          </a:prstGeom>
          <a:solidFill>
            <a:srgbClr val="1F7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971800"/>
            <a:ext cx="10881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05  /  COMMUNITY &amp; GROUP PRODUCTS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Built for How Kenyans Actually Save and Borrow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105156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11480" y="105156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14300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🤝  Chama Revolving 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55448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Chairperson manages a group revolving facility. Members submit draw requests. Quorum voting via USSD or app. Situ matches group savings with credit capacity up to 3× pooled balance.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91000" y="105156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91000" y="105156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28160" y="114300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🏦  SACCO Multiplier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28160" y="155448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Members borrow 3–10× savings when SACCO co-signs. Cap17 trust pool holds the guarantee. Treasurer manages pledge via portal. Yield of 8% pa for stake holders.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970520" y="105156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970520" y="105156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07680" y="114300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🌾  Cooperative Parametric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07680" y="155448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NDVI satellite cover for smallholder farmers. Automatic payout when rainfall index drops below threshold. No agent, no claim form. KES 1,500/ha premium · KES 15,000/ha max payout.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1480" y="393192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393192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402336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📦  Group Procurement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43484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Pool orders with 5+ members to unlock bulk supplier pricing. Situ issues an RFQ to verified suppliers. 15–30% discount vs. retail. LTV 70–85% qualifies for procurement credit.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91000" y="393192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191000" y="393192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328160" y="402336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🔒  Guarantor Pool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28160" y="443484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Stake idle savings into Cap17. Earn 8% pa yield. Your stake co-signs for other borrowers. Released on settlement. CBK PG/04 §6.2 compliant.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970520" y="3931920"/>
            <a:ext cx="3669792" cy="2752344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970520" y="3931920"/>
            <a:ext cx="54864" cy="2752344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107680" y="4023360"/>
            <a:ext cx="34869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C1611"/>
                </a:solidFill>
              </a:rPr>
              <a:t>🚙  Vehicle Intelligence (VCAM)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107680" y="4434840"/>
            <a:ext cx="3486912" cy="2157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D3F"/>
                </a:solidFill>
              </a:rPr>
              <a:t>Register any vehicle for continuous monitoring. Weekly KES market valuation, NTSA daily check, mileage tracking, risk band A–E. Linked automatically to any collateral loan.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Mobile-First, USSD-Always: No Kenyan Left 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594360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Web + Expo mobile app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Full-featured superapp at situ.finance — works on any smartphone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Expo React Native app mirrors all web surfaces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Bottom navigation: Home · Credit · Wallet · Soko · Profile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Cohort-aware: investor sees bond tab, retail sees Soko, farmer sees NDVI cover</a:t>
            </a:r>
          </a:p>
          <a:p>
            <a:r>
              <a:rPr sz="500"/>
              <a:t/>
            </a:r>
          </a:p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USSD fallback (*200#)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Works on any feature phone, any Safaricom/Airtel/Telkom line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Full Daftari ledger: *200*4#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Till flow session: *200*6#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Loan application shortcode: *200*1#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Balance check + repayment: *200*2#</a:t>
            </a:r>
          </a:p>
          <a:p>
            <a:r>
              <a:rPr sz="500"/>
              <a:t/>
            </a:r>
          </a:p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Offline-first design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Daftari entries queue locally and sync on reconnect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UUID7 client IDs prevent duplicate records on poor connections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Application progress auto-saved — resume on any device</a:t>
            </a:r>
          </a:p>
          <a:p>
            <a:r>
              <a:rPr sz="500"/>
              <a:t/>
            </a:r>
          </a:p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Agent &amp; kiosk network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KYC capture, biometric attestation, and receipt printing at kiosk terminals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Agents earn commission on originations and renewals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Cluster-based deployment: one agent per 5km radius target</a:t>
            </a:r>
          </a:p>
        </p:txBody>
      </p:sp>
      <p:sp>
        <p:nvSpPr>
          <p:cNvPr id="7" name="Rectangle 6"/>
          <p:cNvSpPr/>
          <p:nvPr/>
        </p:nvSpPr>
        <p:spPr>
          <a:xfrm>
            <a:off x="6675120" y="1005840"/>
            <a:ext cx="5120640" cy="5486400"/>
          </a:xfrm>
          <a:prstGeom prst="rect">
            <a:avLst/>
          </a:prstGeom>
          <a:solidFill>
            <a:srgbClr val="F5F0EA"/>
          </a:solidFill>
          <a:ln>
            <a:solidFill>
              <a:srgbClr val="E0D8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949440" y="1188720"/>
            <a:ext cx="457200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sz="1500" b="1">
                <a:solidFill>
                  <a:srgbClr val="B85D3E"/>
                </a:solidFill>
              </a:rPr>
              <a:t>Application tracking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1F7A3A"/>
                </a:solidFill>
              </a:rPr>
              <a:t>→ Receive reference APL-2026-XXXX</a:t>
            </a:r>
          </a:p>
          <a:p>
            <a:r>
              <a:rPr sz="1300">
                <a:solidFill>
                  <a:srgbClr val="1F7A3A"/>
                </a:solidFill>
              </a:rPr>
              <a:t>→ OTP SMS to registered phone</a:t>
            </a:r>
          </a:p>
          <a:p>
            <a:r>
              <a:rPr sz="1300">
                <a:solidFill>
                  <a:srgbClr val="1F7A3A"/>
                </a:solidFill>
              </a:rPr>
              <a:t>→ Live status timeline via SSE</a:t>
            </a:r>
          </a:p>
          <a:p>
            <a:r>
              <a:rPr sz="1300">
                <a:solidFill>
                  <a:srgbClr val="1F7A3A"/>
                </a:solidFill>
              </a:rPr>
              <a:t>→ No account required for tracking</a:t>
            </a:r>
          </a:p>
          <a:p>
            <a:r>
              <a:rPr sz="500"/>
              <a:t/>
            </a:r>
          </a:p>
          <a:p>
            <a:pPr>
              <a:spcBef>
                <a:spcPts val="1000"/>
              </a:spcBef>
            </a:pPr>
            <a:r>
              <a:rPr sz="1500" b="1">
                <a:solidFill>
                  <a:srgbClr val="B85D3E"/>
                </a:solidFill>
              </a:rPr>
              <a:t>Language &amp; accessibility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5C4D3F"/>
                </a:solidFill>
              </a:rPr>
              <a:t>  Swahili, English, and Kikuyu</a:t>
            </a:r>
          </a:p>
          <a:p>
            <a:r>
              <a:rPr sz="1300">
                <a:solidFill>
                  <a:srgbClr val="5C4D3F"/>
                </a:solidFill>
              </a:rPr>
              <a:t>  interfaces. Low-bandwidth mode</a:t>
            </a:r>
          </a:p>
          <a:p>
            <a:r>
              <a:rPr sz="1300">
                <a:solidFill>
                  <a:srgbClr val="5C4D3F"/>
                </a:solidFill>
              </a:rPr>
              <a:t>  strips images and reduces payload</a:t>
            </a:r>
          </a:p>
          <a:p>
            <a:r>
              <a:rPr sz="1300">
                <a:solidFill>
                  <a:srgbClr val="5C4D3F"/>
                </a:solidFill>
              </a:rPr>
              <a:t>  by 70% for 2G connections.</a:t>
            </a:r>
          </a:p>
          <a:p>
            <a:r>
              <a:rPr sz="500"/>
              <a:t/>
            </a:r>
          </a:p>
          <a:p>
            <a:pPr>
              <a:spcBef>
                <a:spcPts val="1000"/>
              </a:spcBef>
            </a:pPr>
            <a:r>
              <a:rPr sz="1500" b="1">
                <a:solidFill>
                  <a:srgbClr val="B85D3E"/>
                </a:solidFill>
              </a:rPr>
              <a:t>Push notifications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5C4D3F"/>
                </a:solidFill>
              </a:rPr>
              <a:t>  SMS · WhatsApp · Telegram</a:t>
            </a:r>
          </a:p>
          <a:p>
            <a:r>
              <a:rPr sz="1300">
                <a:solidFill>
                  <a:srgbClr val="5C4D3F"/>
                </a:solidFill>
              </a:rPr>
              <a:t>  Email · In-app</a:t>
            </a:r>
          </a:p>
          <a:p>
            <a:r>
              <a:rPr sz="1300">
                <a:solidFill>
                  <a:srgbClr val="5C4D3F"/>
                </a:solidFill>
              </a:rPr>
              <a:t>  Configurable reminder cadence</a:t>
            </a:r>
          </a:p>
          <a:p>
            <a:r>
              <a:rPr sz="1300">
                <a:solidFill>
                  <a:srgbClr val="5C4D3F"/>
                </a:solidFill>
              </a:rPr>
              <a:t>  for repayment due dates.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Regulated, Auditable, Trustworthy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111556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Regulatory compliance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CBK-supervised credit facility — full CBK compliance trail via examiner portal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IFRS 9 ECL provisioning computed monthly — examiners download evidence bundles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KRA PIN verification on every origination via eCitizen adapter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CMA-licensed investment products — DCM gate enforced in platform code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IRA MGA partnership for motor and trade-credit insurance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Data &amp; identity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SpiceDB ReBAC: every data access controlled by relationship-based permissions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Tenant isolation: your data is structurally separated from all other borrowers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Dignity consent framework: every data use has an explicit, revocable consent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AML screening on every origination — bureau + sanctions watchlist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Audit &amp; evidence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298 event types — every action is an immutable CloudEvents 1.0 record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84-month retention on partitioned PostgreSQL event log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Examiner portal: CBK examiners access read-only event stream, ECL, and regime gates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Audit trail provenance: every dashboard number traceable back to its source events</a:t>
            </a:r>
          </a:p>
          <a:p>
            <a:r>
              <a:rPr sz="600"/>
              <a:t/>
            </a:r>
          </a:p>
          <a:p>
            <a:r>
              <a:rPr sz="1400">
                <a:solidFill>
                  <a:srgbClr val="1F7A3A"/>
                </a:solidFill>
              </a:rPr>
              <a:t>✓ GDPR/DPA: right-to-erasure and data portability supported</a:t>
            </a:r>
          </a:p>
          <a:p>
            <a:r>
              <a:rPr sz="1400">
                <a:solidFill>
                  <a:srgbClr val="1F7A3A"/>
                </a:solidFill>
              </a:rPr>
              <a:t>✓ WCAG 2.1 AA accessibility on all web surfaces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The Problem: Financial Life in Kenya is Fragmented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111556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Kenyan households and businesses manage finances across too many disconnected systems</a:t>
            </a:r>
          </a:p>
          <a:p>
            <a:r>
              <a:rPr sz="600"/>
              <a:t/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Banks require physical visits, manual paperwork, and weeks of waiting for credit decisions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M-Pesa handles payments but offers no credit history, ledger, or insurance layer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SACCOs hold KES 1 trillion+ in savings with no digital multiplier product for members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SME traders lose 15–30% margin on supplier pricing because they can't pool orders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Insurance penetration is 2.3% — most borrowers have no protection against default triggers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Cooperative farmers lose entire harvests with no parametric weather-risk cover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The result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Credit is expensive, slow, and inaccessible to the majority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Average informal lender rate: 20–30% per month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Average bank processing time: 3–8 weeks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Business cash flow is opaque — no digital till, no stock ledger, no audit trail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Investment products exist only for institutions and the top 1%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Why Situ? The Competitive Difference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111556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vs. Commercial banks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Decision in minutes, not weeks  ·  No branch visit  ·  No physical documents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Full digital journey from application to M-Pesa disbursement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vs. Mobile lenders (M-Shwari, KCB M-Pesa, Tala, Branch)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Full product breadth: 28 products across credit, trade, insurance, investment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SACCO multiplier: 10× borrowing power vs. 1.5× on mobile lenders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Group and cooperative products — mobile lenders are individual-only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Investor-grade audit trail and IFRS 9 compliance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vs. Microfinance institutions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Fully digital — no weekly group meetings, no manual ledgers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Real-time disbursement vs. 1–2 week MFI processing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Transparent AI rationale — every decision explained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vs. Fragmented point solutions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One app replaces: mobile bank + SACCO portal + insurance broker + stock ledger</a:t>
            </a:r>
          </a:p>
          <a:p>
            <a:r>
              <a:rPr sz="1500">
                <a:solidFill>
                  <a:srgbClr val="1C1611"/>
                </a:solidFill>
              </a:rPr>
              <a:t>+ trade finance desk + import tracker + investment account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Single sign-on: one session, every product, one consent trail</a:t>
            </a:r>
          </a:p>
          <a:p>
            <a:r>
              <a:rPr sz="600"/>
              <a:t/>
            </a:r>
          </a:p>
          <a:p>
            <a:r>
              <a:rPr sz="1400">
                <a:solidFill>
                  <a:srgbClr val="1F7A3A"/>
                </a:solidFill>
              </a:rPr>
              <a:t>✓ Built in Kenya, for Kenya, on Kenyan infrastructure</a:t>
            </a:r>
          </a:p>
          <a:p>
            <a:r>
              <a:rPr sz="1400">
                <a:solidFill>
                  <a:srgbClr val="1F7A3A"/>
                </a:solidFill>
              </a:rPr>
              <a:t>✓ Full USSD parity — reaches users without smartphones or data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Amina's Journey: From Market Trader to Property Owner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11480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80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🏪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Day 1
Daftari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Amina registers her shop
and starts recording daily
till sessions digitally.
USSD: *200*6#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0320" y="283464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D97757"/>
                </a:solidFill>
              </a:rPr>
              <a:t>→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679192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679192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679192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79192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📊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70632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Month 3
SME Score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88920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Consistent till history
generates an SME score
of 640 (Band B). Situ
flags her as creditworthy.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28032" y="283464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D97757"/>
                </a:solidFill>
              </a:rPr>
              <a:t>→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46904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946904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46904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46904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💳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38344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Month 4
First Loan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56632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KES 80,000 trade finance
approved in 18 minutes.
Stock purchased via Soko
group procurement.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95744" y="283464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D97757"/>
                </a:solidFill>
              </a:rPr>
              <a:t>→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214616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214616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214616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14616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📒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06056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Month 8
SACCO Leverage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24344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SACCO co-signs via Cap17.
Borrowing power rises to
KES 350,000. Fleet purchase
financed.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363456" y="283464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D97757"/>
                </a:solidFill>
              </a:rPr>
              <a:t>→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482328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9482328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482328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482328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🏠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573768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Year 2
Title Deed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592056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KES 1.2M title deed loan
approved. Monthly coupon
from bond holding offsets
interest cost.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The Opportunity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80160"/>
            <a:ext cx="2651760" cy="219456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D97757"/>
                </a:solidFill>
              </a:rPr>
              <a:t>22,000+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356616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SACCOs in Kenya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4114800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KES 1T+ in member savings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37560" y="1280160"/>
            <a:ext cx="2651760" cy="219456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14173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D97757"/>
                </a:solidFill>
              </a:rPr>
              <a:t>58%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356616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Adults Underserved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7560" y="4114800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No access to formal credit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72200" y="1280160"/>
            <a:ext cx="2651760" cy="219456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217920" y="14173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D97757"/>
                </a:solidFill>
              </a:rPr>
              <a:t>2.3%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356616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Insurance Penetration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4114800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vs. 3.8% Sub-Saharan Africa avg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006840" y="1280160"/>
            <a:ext cx="2651760" cy="219456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052560" y="14173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D97757"/>
                </a:solidFill>
              </a:rPr>
              <a:t>KES 6T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06840" y="356616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SME Finance Gap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06840" y="4114800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Annual unmet credit demand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80" y="6217920"/>
            <a:ext cx="11338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D3F"/>
                </a:solidFill>
              </a:rPr>
              <a:t>Sources: CBK Annual Report 2025 · SASRA Annual Report 2025 · IFC SME Finance Report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Getting Started with Situ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594360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For borrowers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Visit situ.finance or dial *200# on any phone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Complete a 3-minute eligibility check — no commitment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Upload one document (National ID or KRA PIN)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Receive a decision within 2 minutes for standard products</a:t>
            </a:r>
          </a:p>
          <a:p>
            <a:r>
              <a:rPr sz="500"/>
              <a:t/>
            </a:r>
          </a:p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For SACCO members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Ask your SACCO treasurer to register the society on the Situ SACCO portal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Once enrolled, your savings history activates the multiplier automatically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No additional forms — your existing SACCO membership is the credential</a:t>
            </a:r>
          </a:p>
          <a:p>
            <a:r>
              <a:rPr sz="500"/>
              <a:t/>
            </a:r>
          </a:p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For traders &amp; suppliers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Sign up for Soko at situ.finance/soko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Post an RFQ or browse open lots immediately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Upload your first SCF invoice — advance in 48 hours</a:t>
            </a:r>
          </a:p>
          <a:p>
            <a:r>
              <a:rPr sz="500"/>
              <a:t/>
            </a:r>
          </a:p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For agents &amp; partners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Apply to the Situ agent network at situ.finance/agents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Earn commission on every origination and renewal in your cluster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Kiosk hardware provided for biometric capture</a:t>
            </a:r>
          </a:p>
          <a:p>
            <a:r>
              <a:rPr sz="500"/>
              <a:t/>
            </a:r>
          </a:p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For investors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Institutional and qualified investors: contact dcm@situ.finance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Retail bond access opens on CMA licence confirmation — register your interest</a:t>
            </a:r>
          </a:p>
        </p:txBody>
      </p:sp>
      <p:sp>
        <p:nvSpPr>
          <p:cNvPr id="7" name="Rectangle 6"/>
          <p:cNvSpPr/>
          <p:nvPr/>
        </p:nvSpPr>
        <p:spPr>
          <a:xfrm>
            <a:off x="6675120" y="1005840"/>
            <a:ext cx="5120640" cy="5486400"/>
          </a:xfrm>
          <a:prstGeom prst="rect">
            <a:avLst/>
          </a:prstGeom>
          <a:solidFill>
            <a:srgbClr val="F5F0EA"/>
          </a:solidFill>
          <a:ln>
            <a:solidFill>
              <a:srgbClr val="E0D8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949440" y="1188720"/>
            <a:ext cx="457200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sz="1500" b="1">
                <a:solidFill>
                  <a:srgbClr val="B85D3E"/>
                </a:solidFill>
              </a:rPr>
              <a:t>Contact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5C4D3F"/>
                </a:solidFill>
              </a:rPr>
              <a:t>  Web:   situ.finance</a:t>
            </a:r>
          </a:p>
          <a:p>
            <a:r>
              <a:rPr sz="1300">
                <a:solidFill>
                  <a:srgbClr val="5C4D3F"/>
                </a:solidFill>
              </a:rPr>
              <a:t>  USSD:  *200#</a:t>
            </a:r>
          </a:p>
          <a:p>
            <a:r>
              <a:rPr sz="1300">
                <a:solidFill>
                  <a:srgbClr val="5C4D3F"/>
                </a:solidFill>
              </a:rPr>
              <a:t>  Email: hello@situ.finance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5C4D3F"/>
                </a:solidFill>
              </a:rPr>
              <a:t>  Agent portal:  :5080</a:t>
            </a:r>
          </a:p>
          <a:p>
            <a:r>
              <a:rPr sz="1300">
                <a:solidFill>
                  <a:srgbClr val="5C4D3F"/>
                </a:solidFill>
              </a:rPr>
              <a:t>  Examiner:      :5070</a:t>
            </a:r>
          </a:p>
          <a:p>
            <a:r>
              <a:rPr sz="1300">
                <a:solidFill>
                  <a:srgbClr val="5C4D3F"/>
                </a:solidFill>
              </a:rPr>
              <a:t>  Executive:     :5080</a:t>
            </a:r>
          </a:p>
          <a:p>
            <a:r>
              <a:rPr sz="500"/>
              <a:t/>
            </a:r>
          </a:p>
          <a:p>
            <a:pPr>
              <a:spcBef>
                <a:spcPts val="1000"/>
              </a:spcBef>
            </a:pPr>
            <a:r>
              <a:rPr sz="1500" b="1">
                <a:solidFill>
                  <a:srgbClr val="B85D3E"/>
                </a:solidFill>
              </a:rPr>
              <a:t>Support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5C4D3F"/>
                </a:solidFill>
              </a:rPr>
              <a:t>  In-app triage routes to the</a:t>
            </a:r>
          </a:p>
          <a:p>
            <a:r>
              <a:rPr sz="1300">
                <a:solidFill>
                  <a:srgbClr val="5C4D3F"/>
                </a:solidFill>
              </a:rPr>
              <a:t>  right team within 4 hours.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5C4D3F"/>
                </a:solidFill>
              </a:rPr>
              <a:t>  CBK-mandated complaint SLA:</a:t>
            </a:r>
          </a:p>
          <a:p>
            <a:r>
              <a:rPr sz="1300">
                <a:solidFill>
                  <a:srgbClr val="5C4D3F"/>
                </a:solidFill>
              </a:rPr>
              <a:t>    48h acknowledgement</a:t>
            </a:r>
          </a:p>
          <a:p>
            <a:r>
              <a:rPr sz="1300">
                <a:solidFill>
                  <a:srgbClr val="5C4D3F"/>
                </a:solidFill>
              </a:rPr>
              <a:t>    21 days resolution</a:t>
            </a:r>
          </a:p>
          <a:p>
            <a:r>
              <a:rPr sz="500"/>
              <a:t/>
            </a:r>
          </a:p>
          <a:p>
            <a:pPr>
              <a:spcBef>
                <a:spcPts val="1000"/>
              </a:spcBef>
            </a:pPr>
            <a:r>
              <a:rPr sz="1500" b="1">
                <a:solidFill>
                  <a:srgbClr val="B85D3E"/>
                </a:solidFill>
              </a:rPr>
              <a:t>Regulatory contacts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5C4D3F"/>
                </a:solidFill>
              </a:rPr>
              <a:t>  examiner@situ.finance</a:t>
            </a:r>
          </a:p>
          <a:p>
            <a:r>
              <a:rPr sz="1300">
                <a:solidFill>
                  <a:srgbClr val="5C4D3F"/>
                </a:solidFill>
              </a:rPr>
              <a:t>  (CBK / IRA / CMA liaison)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C16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011680"/>
            <a:ext cx="100584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</a:rPr>
              <a:t>Situ: The Financial Operating System for Kenya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749039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E0D8CE"/>
                </a:solidFill>
              </a:rPr>
              <a:t>One platform. Every product. Every Kenyan.
situ.finance  ·  *200#  ·  hello@situ.finance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0" y="62179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887868"/>
                </a:solidFill>
              </a:rPr>
              <a:t>SITU  · 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Situ: One Platform, Every Financial Need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111556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1C1611"/>
                </a:solidFill>
              </a:rPr>
              <a:t>Situ is a regulated, event-sourced financial operating platform built for Kenya.</a:t>
            </a:r>
          </a:p>
          <a:p>
            <a:r>
              <a:rPr sz="1500">
                <a:solidFill>
                  <a:srgbClr val="1C1611"/>
                </a:solidFill>
              </a:rPr>
              <a:t>We replace the fragmented stack with a single integrated surface.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What Situ replaces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Your bank's loan application  →  Digital origination in minutes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Your SACCO's manual co-sign   →  Automated Cap17 guarantee pool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The broker who sells you insurance  →  Instant motor &amp; trade-credit quotes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The spreadsheet you use to track till  →  Daftari real-time ledger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The group WhatsApp for bulk buying  →  Soko group procurement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The savings account earning 2%  →  DCM retail bonds at market rates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One session, all surfaces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Credit · Soko marketplace · Insurance · Investment · Wallet · Digital ledger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Web + mobile + USSD (*200#) — works on any handset, any connection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SpiceDB permission model: your data is always yours, never shared across tenants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Situ at a Glance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80160"/>
            <a:ext cx="2651760" cy="219456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D97757"/>
                </a:solidFill>
              </a:rPr>
              <a:t>28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356616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Credit Products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4114800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Across 5 product families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37560" y="1280160"/>
            <a:ext cx="2651760" cy="219456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14173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D97757"/>
                </a:solidFill>
              </a:rPr>
              <a:t>298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356616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Event Types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7560" y="4114800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Full audit trail, every action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72200" y="1280160"/>
            <a:ext cx="2651760" cy="219456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217920" y="14173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D97757"/>
                </a:solidFill>
              </a:rPr>
              <a:t>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356616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Digital Surfaces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4114800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Web, Mobile, USSD, Agent, Examiner, Executive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006840" y="1280160"/>
            <a:ext cx="2651760" cy="219456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052560" y="14173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D97757"/>
                </a:solidFill>
              </a:rPr>
              <a:t>∞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06840" y="356616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USSD Fallback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06840" y="4114800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Works on any feature phone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80" y="6217920"/>
            <a:ext cx="11338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D3F"/>
                </a:solidFill>
              </a:rPr>
              <a:t>Platform covers the full financial lifecycle from origination through ECL provisioning.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88952" cy="1005840"/>
          </a:xfrm>
          <a:prstGeom prst="rect">
            <a:avLst/>
          </a:prstGeom>
          <a:solidFill>
            <a:srgbClr val="B85D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971800"/>
            <a:ext cx="10881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01  /  CREDIT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Credit: Every Loan You Need, One Application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594360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Retail &amp; personal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Logbook loans  –  Up to KES 150,000 · 24 months · 18% APR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EWA (earned-wage advance)  –  Up to KES 25,000 · 2-day approval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Diaspora FX-collateral  –  USD-backed, KES disbursed</a:t>
            </a:r>
          </a:p>
          <a:p>
            <a:r>
              <a:rPr sz="500"/>
              <a:t/>
            </a:r>
          </a:p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Business &amp; trade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Trade finance  –  LPO advance, invoice discount, supplier credit, SBLC · 14–180 days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Import finance  –  LC/collections for vehicle &amp; goods imports · 30–365 days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Fleet finance  –  Up to KES 25M · 48 months · sensitivity-priced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SCF revolving line  –  Up to KES 5M · invoice-backed · 30-day cycle</a:t>
            </a:r>
          </a:p>
          <a:p>
            <a:r>
              <a:rPr sz="500"/>
              <a:t/>
            </a:r>
          </a:p>
          <a:p>
            <a:pPr>
              <a:spcBef>
                <a:spcPts val="800"/>
              </a:spcBef>
            </a:pPr>
            <a:r>
              <a:rPr sz="1600" b="1">
                <a:solidFill>
                  <a:srgbClr val="B85D3E"/>
                </a:solidFill>
              </a:rPr>
              <a:t>Agricultural &amp; specialised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NDVI agri-credit  –  Satellite-verified crop cover, auto-triggered payout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Title deed &amp; logbook  –  Secured against registered assets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Construction CV  –  Drone-verified milestone drawdowns</a:t>
            </a:r>
          </a:p>
          <a:p>
            <a:pPr lvl="1"/>
            <a:r>
              <a:rPr sz="1300">
                <a:solidFill>
                  <a:srgbClr val="1C1611"/>
                </a:solidFill>
              </a:rPr>
              <a:t>• Group procurement credit  –  LTV 70–85% on bulk-discount order value</a:t>
            </a:r>
          </a:p>
        </p:txBody>
      </p:sp>
      <p:sp>
        <p:nvSpPr>
          <p:cNvPr id="7" name="Rectangle 6"/>
          <p:cNvSpPr/>
          <p:nvPr/>
        </p:nvSpPr>
        <p:spPr>
          <a:xfrm>
            <a:off x="6675120" y="1005840"/>
            <a:ext cx="5120640" cy="5486400"/>
          </a:xfrm>
          <a:prstGeom prst="rect">
            <a:avLst/>
          </a:prstGeom>
          <a:solidFill>
            <a:srgbClr val="F5F0EA"/>
          </a:solidFill>
          <a:ln>
            <a:solidFill>
              <a:srgbClr val="E0D8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949440" y="1188720"/>
            <a:ext cx="457200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sz="1500" b="1">
                <a:solidFill>
                  <a:srgbClr val="B85D3E"/>
                </a:solidFill>
              </a:rPr>
              <a:t>How it works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1F7A3A"/>
                </a:solidFill>
              </a:rPr>
              <a:t>→ Apply in the app or via USSD</a:t>
            </a:r>
          </a:p>
          <a:p>
            <a:r>
              <a:rPr sz="1300">
                <a:solidFill>
                  <a:srgbClr val="1F7A3A"/>
                </a:solidFill>
              </a:rPr>
              <a:t>→ AI underwriting in &lt; 2 minutes</a:t>
            </a:r>
          </a:p>
          <a:p>
            <a:r>
              <a:rPr sz="1300">
                <a:solidFill>
                  <a:srgbClr val="1F7A3A"/>
                </a:solidFill>
              </a:rPr>
              <a:t>→ SpiceDB permission check</a:t>
            </a:r>
          </a:p>
          <a:p>
            <a:r>
              <a:rPr sz="1300">
                <a:solidFill>
                  <a:srgbClr val="1F7A3A"/>
                </a:solidFill>
              </a:rPr>
              <a:t>→ Officer review (complex cases)</a:t>
            </a:r>
          </a:p>
          <a:p>
            <a:r>
              <a:rPr sz="1300">
                <a:solidFill>
                  <a:srgbClr val="1F7A3A"/>
                </a:solidFill>
              </a:rPr>
              <a:t>→ M-Pesa disbursement</a:t>
            </a:r>
          </a:p>
          <a:p>
            <a:r>
              <a:rPr sz="1300">
                <a:solidFill>
                  <a:srgbClr val="1F7A3A"/>
                </a:solidFill>
              </a:rPr>
              <a:t>→ Flexible repayment</a:t>
            </a:r>
          </a:p>
          <a:p>
            <a:r>
              <a:rPr sz="500"/>
              <a:t/>
            </a:r>
          </a:p>
          <a:p>
            <a:pPr>
              <a:spcBef>
                <a:spcPts val="1000"/>
              </a:spcBef>
            </a:pPr>
            <a:r>
              <a:rPr sz="1500" b="1">
                <a:solidFill>
                  <a:srgbClr val="B85D3E"/>
                </a:solidFill>
              </a:rPr>
              <a:t>Decision transparency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5C4D3F"/>
                </a:solidFill>
              </a:rPr>
              <a:t>  ADR-0011 cohort-aware rationale:</a:t>
            </a:r>
          </a:p>
          <a:p>
            <a:r>
              <a:rPr sz="1300">
                <a:solidFill>
                  <a:srgbClr val="5C4D3F"/>
                </a:solidFill>
              </a:rPr>
              <a:t>    every decision explained in</a:t>
            </a:r>
          </a:p>
          <a:p>
            <a:r>
              <a:rPr sz="1300">
                <a:solidFill>
                  <a:srgbClr val="5C4D3F"/>
                </a:solidFill>
              </a:rPr>
              <a:t>    plain language with factor</a:t>
            </a:r>
          </a:p>
          <a:p>
            <a:r>
              <a:rPr sz="1300">
                <a:solidFill>
                  <a:srgbClr val="5C4D3F"/>
                </a:solidFill>
              </a:rPr>
              <a:t>    breakdown and improvement tips.</a:t>
            </a:r>
          </a:p>
          <a:p>
            <a:r>
              <a:rPr sz="500"/>
              <a:t/>
            </a:r>
          </a:p>
          <a:p>
            <a:pPr>
              <a:spcBef>
                <a:spcPts val="1000"/>
              </a:spcBef>
            </a:pPr>
            <a:r>
              <a:rPr sz="1500" b="1">
                <a:solidFill>
                  <a:srgbClr val="B85D3E"/>
                </a:solidFill>
              </a:rPr>
              <a:t>Contest &amp; dispute</a:t>
            </a:r>
          </a:p>
          <a:p>
            <a:r>
              <a:rPr sz="500"/>
              <a:t/>
            </a:r>
          </a:p>
          <a:p>
            <a:r>
              <a:rPr sz="1300">
                <a:solidFill>
                  <a:srgbClr val="5C4D3F"/>
                </a:solidFill>
              </a:rPr>
              <a:t>  14-day contest window on any</a:t>
            </a:r>
          </a:p>
          <a:p>
            <a:r>
              <a:rPr sz="1300">
                <a:solidFill>
                  <a:srgbClr val="5C4D3F"/>
                </a:solidFill>
              </a:rPr>
              <a:t>  declined decision. Independent</a:t>
            </a:r>
          </a:p>
          <a:p>
            <a:r>
              <a:rPr sz="1300">
                <a:solidFill>
                  <a:srgbClr val="5C4D3F"/>
                </a:solidFill>
              </a:rPr>
              <a:t>  officer review guaranteed.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From Application to M-Pesa: The Situ Credit Journey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11480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80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Apply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Fill in the digital form.
Upload one document.
Consent to credit check.
Less than 3 minutes.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0320" y="283464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D97757"/>
                </a:solidFill>
              </a:rPr>
              <a:t>→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679192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679192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679192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79192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🤖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70632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AI Underwrite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88920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SME score, bureau check,
NTSA VCAM, payroll data,
and sectoral NDVI all
fed to the decision engine.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28032" y="283464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D97757"/>
                </a:solidFill>
              </a:rPr>
              <a:t>→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46904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946904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46904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46904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✅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38344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Decision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56632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Approved or declined in
&lt; 2 minutes for standard
products. Instant SMS + app
notification.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95744" y="283464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D97757"/>
                </a:solidFill>
              </a:rPr>
              <a:t>→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214616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214616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214616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14616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🔒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06056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Compliance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24344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SpiceDB permission check.
KRA PIN verified.
eCitizen identity confirmed.
CBK audit trail logged.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363456" y="283464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D97757"/>
                </a:solidFill>
              </a:rPr>
              <a:t>→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482328" y="1188720"/>
            <a:ext cx="2130552" cy="438912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9482328" y="1188720"/>
            <a:ext cx="2130552" cy="34747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482328" y="1207008"/>
            <a:ext cx="21305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Step 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482328" y="1600200"/>
            <a:ext cx="2130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C1611"/>
                </a:solidFill>
              </a:rPr>
              <a:t>💸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573768" y="2423160"/>
            <a:ext cx="194767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C1611"/>
                </a:solidFill>
              </a:rPr>
              <a:t>Disbursement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592056" y="3063240"/>
            <a:ext cx="1911096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5C4D3F"/>
                </a:solidFill>
              </a:rPr>
              <a:t>Principal lands on your
M-Pesa within 24 hours of
final approval. No branch
visit required.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73152"/>
            <a:ext cx="12188952" cy="841248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109728"/>
            <a:ext cx="1133856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C1611"/>
                </a:solidFill>
              </a:rPr>
              <a:t>SACCO Multiplier: Borrow More, Backed by Your Savings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111556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1C1611"/>
                </a:solidFill>
              </a:rPr>
              <a:t>Kenya's 22,000+ SACCOs hold over KES 1 trillion in member savings.</a:t>
            </a:r>
          </a:p>
          <a:p>
            <a:r>
              <a:rPr sz="1500">
                <a:solidFill>
                  <a:srgbClr val="1C1611"/>
                </a:solidFill>
              </a:rPr>
              <a:t>Most members can only borrow 3× their savings. Situ changes that.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How the multiplier works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Members access up to 3× savings without a SACCO co-sign (classic)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SACCO treasurer pledges a partial guarantee into the Cap17 trust pool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Multiplier rises from 3× to up to 10× based on the guarantee slice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The same SACCO pool underwrites multiple member loans simultaneously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Example: KES 35,000 in savings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Classic (no co-sign):  KES 105,000 principal  ·  3.0× multiplier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SACCO co-sign (50%):   KES 262,500 principal  ·  7.5× multiplier</a:t>
            </a:r>
          </a:p>
          <a:p>
            <a:pPr lvl="2"/>
            <a:r>
              <a:rPr sz="1200">
                <a:solidFill>
                  <a:srgbClr val="5C4D3F"/>
                </a:solidFill>
              </a:rPr>
              <a:t>  – Full co-sign (100%):   KES 350,000 principal  ·  10.0× multiplier</a:t>
            </a:r>
          </a:p>
          <a:p>
            <a:r>
              <a:rPr sz="600"/>
              <a:t/>
            </a:r>
          </a:p>
          <a:p>
            <a:pPr>
              <a:spcBef>
                <a:spcPts val="1000"/>
              </a:spcBef>
            </a:pPr>
            <a:r>
              <a:rPr sz="1700" b="1">
                <a:solidFill>
                  <a:srgbClr val="B85D3E"/>
                </a:solidFill>
              </a:rPr>
              <a:t>Guarantor pool — earn while you back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Stake idle savings into Cap17. Earn 8% pa yield on available balance.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Locked only when an active guarantee is called. Released on settlement.</a:t>
            </a:r>
          </a:p>
          <a:p>
            <a:pPr lvl="1"/>
            <a:r>
              <a:rPr sz="1400">
                <a:solidFill>
                  <a:srgbClr val="1C1611"/>
                </a:solidFill>
              </a:rPr>
              <a:t>• CBK PG/04 §6.2 compliant: stake reduces LGD, never alters borrower PD.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88952" cy="1005840"/>
          </a:xfrm>
          <a:prstGeom prst="rect">
            <a:avLst/>
          </a:prstGeom>
          <a:solidFill>
            <a:srgbClr val="D977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971800"/>
            <a:ext cx="10881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02  /  SOKO MARKETPLACE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